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94" r:id="rId2"/>
    <p:sldMasterId id="2147483815" r:id="rId3"/>
  </p:sldMasterIdLst>
  <p:notesMasterIdLst>
    <p:notesMasterId r:id="rId16"/>
  </p:notesMasterIdLst>
  <p:handoutMasterIdLst>
    <p:handoutMasterId r:id="rId17"/>
  </p:handoutMasterIdLst>
  <p:sldIdLst>
    <p:sldId id="256" r:id="rId4"/>
    <p:sldId id="348" r:id="rId5"/>
    <p:sldId id="344" r:id="rId6"/>
    <p:sldId id="352" r:id="rId7"/>
    <p:sldId id="350" r:id="rId8"/>
    <p:sldId id="347" r:id="rId9"/>
    <p:sldId id="335" r:id="rId10"/>
    <p:sldId id="321" r:id="rId11"/>
    <p:sldId id="323" r:id="rId12"/>
    <p:sldId id="326" r:id="rId13"/>
    <p:sldId id="351" r:id="rId14"/>
    <p:sldId id="34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FA88"/>
    <a:srgbClr val="5BE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7"/>
    <p:restoredTop sz="92522" autoAdjust="0"/>
  </p:normalViewPr>
  <p:slideViewPr>
    <p:cSldViewPr>
      <p:cViewPr>
        <p:scale>
          <a:sx n="100" d="100"/>
          <a:sy n="100" d="100"/>
        </p:scale>
        <p:origin x="144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49B5E-A3A8-5144-BAF3-79954A91A62B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23D14-45FE-7345-B700-35991C1C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8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2B96D-C901-45CA-A2D3-5AF9E9C093EE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0E07C-40E2-44DB-8917-6040DFB86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4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E07C-40E2-44DB-8917-6040DFB860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8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E07C-40E2-44DB-8917-6040DFB860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-If the power of a participant’s device is decreasing, then the participant should have a higher bid (what auctioneer sees) since power is more scarce for them.</a:t>
            </a:r>
          </a:p>
          <a:p>
            <a:r>
              <a:rPr lang="en-US" dirty="0" smtClean="0"/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device belonging to a participant is sensing frequently, the participant should be awarded higher incentive. This recognizes loss of privacy associated with sending data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 of device to the sink.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E07C-40E2-44DB-8917-6040DFB860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9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E07C-40E2-44DB-8917-6040DFB860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948636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948636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948636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6614159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6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8318268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8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6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8888" y="301752"/>
            <a:ext cx="4123944" cy="838200"/>
          </a:xfrm>
          <a:prstGeom prst="rect">
            <a:avLst/>
          </a:prstGeo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kumimoji="0" lang="en-US" sz="36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rgbClr val="01BBBB"/>
                  </a:gs>
                </a:gsLst>
                <a:lin ang="2400000" scaled="0"/>
              </a:gra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815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9008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100584"/>
            <a:ext cx="2670048" cy="1152144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9113"/>
            <a:ext cx="9144000" cy="2718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7" y="6355828"/>
            <a:ext cx="8694295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27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3" y="311150"/>
            <a:ext cx="908367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6141720"/>
            <a:ext cx="9156700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2" y="5562600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39" y="5638800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5562600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49525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10896"/>
            <a:ext cx="8474869" cy="6054185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105451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0CEF44-75EF-4643-98A2-B87AAE81B759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9BD923-6ABB-4D8D-BCA9-72CDB1DA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76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A7C2C6A8-5EE1-DF4C-B024-18FBD63A49A6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Eyuphan Bulut (RPI)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6077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405352" y="5948636"/>
            <a:ext cx="599089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60939" y="5948636"/>
            <a:ext cx="472965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71697" y="5948636"/>
            <a:ext cx="472965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Rounded Rectangle 42"/>
          <p:cNvSpPr/>
          <p:nvPr/>
        </p:nvSpPr>
        <p:spPr>
          <a:xfrm rot="10800000" flipH="1">
            <a:off x="2856506" y="831272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>
          <a:xfrm rot="10800000" flipH="1">
            <a:off x="821966" y="471678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ounded Rectangle 45"/>
          <p:cNvSpPr/>
          <p:nvPr/>
        </p:nvSpPr>
        <p:spPr>
          <a:xfrm rot="10800000" flipH="1">
            <a:off x="13325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7" name="Rounded Rectangle 46"/>
          <p:cNvSpPr/>
          <p:nvPr/>
        </p:nvSpPr>
        <p:spPr>
          <a:xfrm rot="10800000" flipH="1">
            <a:off x="5869870" y="6614159"/>
            <a:ext cx="780312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8" name="Rounded Rectangle 47"/>
          <p:cNvSpPr/>
          <p:nvPr/>
        </p:nvSpPr>
        <p:spPr>
          <a:xfrm rot="10800000" flipH="1">
            <a:off x="6933206" y="6614160"/>
            <a:ext cx="656314" cy="150749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ounded Rectangle 48"/>
          <p:cNvSpPr/>
          <p:nvPr/>
        </p:nvSpPr>
        <p:spPr>
          <a:xfrm rot="10800000" flipH="1">
            <a:off x="2191486" y="6719450"/>
            <a:ext cx="66254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Rounded Rectangle 49"/>
          <p:cNvSpPr/>
          <p:nvPr/>
        </p:nvSpPr>
        <p:spPr>
          <a:xfrm rot="10800000" flipH="1">
            <a:off x="2794161" y="6668595"/>
            <a:ext cx="779356" cy="55463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Rounded Rectangle 50"/>
          <p:cNvSpPr/>
          <p:nvPr/>
        </p:nvSpPr>
        <p:spPr>
          <a:xfrm rot="10800000" flipH="1">
            <a:off x="4920834" y="1025236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Rounded Rectangle 51"/>
          <p:cNvSpPr/>
          <p:nvPr/>
        </p:nvSpPr>
        <p:spPr>
          <a:xfrm rot="10800000" flipH="1">
            <a:off x="539188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ounded Rectangle 52"/>
          <p:cNvSpPr/>
          <p:nvPr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4" name="Rounded Rectangle 53"/>
          <p:cNvSpPr/>
          <p:nvPr/>
        </p:nvSpPr>
        <p:spPr>
          <a:xfrm rot="10800000" flipH="1">
            <a:off x="8038251" y="8318268"/>
            <a:ext cx="780312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Rounded Rectangle 54"/>
          <p:cNvSpPr/>
          <p:nvPr/>
        </p:nvSpPr>
        <p:spPr>
          <a:xfrm rot="10800000" flipH="1">
            <a:off x="8162249" y="1731818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6" name="Rounded Rectangle 55"/>
          <p:cNvSpPr/>
          <p:nvPr/>
        </p:nvSpPr>
        <p:spPr>
          <a:xfrm rot="10800000" flipH="1">
            <a:off x="3770906" y="1981200"/>
            <a:ext cx="656314" cy="42430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59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2"/>
            <a:ext cx="8097838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8" y="5232770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9129008" cy="6378315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4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" y="6541294"/>
            <a:ext cx="9129008" cy="31670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3" y="6586246"/>
            <a:ext cx="195480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2"/>
            <a:ext cx="8097838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8" y="5232770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/>
        </p:nvSpPr>
        <p:spPr>
          <a:xfrm>
            <a:off x="1823499" y="-3570592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0" y="-63772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5" name="Rounded Rectangle 64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6585483" y="-291327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105451" y="569919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Rounded Rectangle 67"/>
          <p:cNvSpPr/>
          <p:nvPr/>
        </p:nvSpPr>
        <p:spPr>
          <a:xfrm rot="10800000">
            <a:off x="3036073" y="1516172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2"/>
            <a:ext cx="8097838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8" y="5232770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72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-12700" y="-2056029"/>
            <a:ext cx="9847891" cy="19379146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sz="1800" kern="1200" dirty="0">
                <a:solidFill>
                  <a:schemeClr val="lt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lang="en-US" sz="54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768852"/>
            <a:ext cx="8097838" cy="384175"/>
          </a:xfrm>
        </p:spPr>
        <p:txBody>
          <a:bodyPr/>
          <a:lstStyle>
            <a:lvl1pPr marL="0" indent="0">
              <a:buFontTx/>
              <a:buNone/>
              <a:defRPr lang="en-US" sz="18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236538" y="5232770"/>
            <a:ext cx="8112125" cy="384175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6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1823499" y="3308943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23668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013791" y="424860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585483" y="-2056029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105451" y="278378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3036073" y="174390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6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57" y="3020519"/>
            <a:ext cx="8694295" cy="175767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967967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0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3"/>
            <a:ext cx="3236976" cy="646331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6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95275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rgbClr val="96CA4B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5000" indent="-228600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824413" y="295275"/>
            <a:ext cx="4122737" cy="838200"/>
          </a:xfrm>
        </p:spPr>
        <p:txBody>
          <a:bodyPr lIns="82296" rIns="82296"/>
          <a:lstStyle>
            <a:lvl1pPr marL="0" indent="0">
              <a:lnSpc>
                <a:spcPct val="80000"/>
              </a:lnSpc>
              <a:spcBef>
                <a:spcPts val="0"/>
              </a:spcBef>
              <a:buFontTx/>
              <a:buNone/>
              <a:defRPr lang="en-US" sz="3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Title Right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100584"/>
            <a:ext cx="2670048" cy="1152144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102726"/>
            <a:ext cx="847725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17357" y="3020518"/>
            <a:ext cx="8694295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5201" y="5842635"/>
            <a:ext cx="8112126" cy="384175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1927" y="777667"/>
            <a:ext cx="89319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310896"/>
            <a:ext cx="3895344" cy="6208776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3" y="311150"/>
            <a:ext cx="908367" cy="480227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bg2"/>
                </a:solidFill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1823499" y="-3578087"/>
            <a:ext cx="1729740" cy="140141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13791" y="-645215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7111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834887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3377648"/>
            <a:ext cx="1729740" cy="81484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10896"/>
            <a:ext cx="8474869" cy="6054185"/>
          </a:xfrm>
          <a:ln>
            <a:solidFill>
              <a:srgbClr val="08252E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375" y="6374862"/>
            <a:ext cx="8477250" cy="17145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44168"/>
            <a:ext cx="8578850" cy="4965192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 hasCustomPrompt="1"/>
          </p:nvPr>
        </p:nvSpPr>
        <p:spPr>
          <a:xfrm>
            <a:off x="673957" y="777240"/>
            <a:ext cx="786384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39917" y="778669"/>
            <a:ext cx="5897880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708603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5824831" y="369760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69760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7" y="369760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5" y="308244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4" y="293018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4" y="272082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3" y="2930181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3082440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6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8" y="272082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2" y="293018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4" y="3082440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D6EDE2-730D-0D49-82B4-D9FF6997867A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69BD923-6ABB-4D8D-BCA9-72CDB1DA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D680-6827-1D4C-8EFB-4AFA3CDE6544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BD923-6ABB-4D8D-BCA9-72CDB1DA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1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D349D478-F4B2-9A44-81BC-E3839EA51DF4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Eyuphan Bulut (RPI)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56077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BE9E-8F5A-634D-AAF9-95F980558B62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1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3342E-5BE7-3A4D-B883-31D64B78562B}" type="datetime1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8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47F84-FB3A-1E4C-BE9E-0D3027BEABF0}" type="datetime1">
              <a:rPr lang="en-US" smtClean="0"/>
              <a:t>3/25/16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20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0F15-21D3-CB4B-AEA5-48733FFA1A40}" type="datetime1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54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E49F-F1FE-224B-81E8-0F9807DB900E}" type="datetime1">
              <a:rPr lang="en-US" smtClean="0"/>
              <a:t>3/25/16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797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AA63-8AD7-3C4C-8F8A-EFA59EA49699}" type="datetime1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5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1E15-78C9-0D42-8417-66F8880DB4BF}" type="datetime1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0A32-16C7-7D4B-A1F7-403733195521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984231" y="1411242"/>
            <a:ext cx="375972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747683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73" y="6586246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6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236" y="1335313"/>
            <a:ext cx="83809" cy="496146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4876800"/>
            <a:ext cx="320040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F982-0181-424A-8C4B-9B80E7CDB145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14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66.xml"/><Relationship Id="rId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6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3.xml"/><Relationship Id="rId37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33375" y="6378339"/>
            <a:ext cx="847725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802" r:id="rId34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45"/>
            <a:ext cx="8551441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63787" y="6584512"/>
            <a:ext cx="81186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8" name="Picture 7" descr="bottom bar.jpg"/>
          <p:cNvPicPr>
            <a:picLocks noChangeAspect="1"/>
          </p:cNvPicPr>
          <p:nvPr/>
        </p:nvPicPr>
        <p:blipFill>
          <a:blip r:embed="rId37" cstate="print"/>
          <a:srcRect l="140" r="337"/>
          <a:stretch>
            <a:fillRect/>
          </a:stretch>
        </p:blipFill>
        <p:spPr>
          <a:xfrm>
            <a:off x="353616" y="6378339"/>
            <a:ext cx="8436769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6A569-7106-E24A-B909-A005B0C32A28}" type="datetime1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Eyuphan Bulut (RPI)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E98D3-DCD7-4F60-B5DA-A532B315A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0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4.tif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201291"/>
            <a:ext cx="2794000" cy="21463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250"/>
            <a:ext cx="9144000" cy="329655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77025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effectLst>
                  <a:glow rad="457200">
                    <a:schemeClr val="bg1">
                      <a:alpha val="40000"/>
                    </a:schemeClr>
                  </a:glow>
                  <a:outerShdw algn="ctr" rotWithShape="0">
                    <a:srgbClr val="000000">
                      <a:alpha val="0"/>
                    </a:srgbClr>
                  </a:outerShdw>
                  <a:reflection stA="0" endPos="64000" dist="50800" dir="5400000" sy="-100000" algn="bl" rotWithShape="0"/>
                </a:effectLst>
              </a:rPr>
              <a:t/>
            </a:r>
            <a:br>
              <a:rPr lang="en-US" sz="4800" dirty="0" smtClean="0">
                <a:effectLst>
                  <a:glow rad="457200">
                    <a:schemeClr val="bg1">
                      <a:alpha val="40000"/>
                    </a:schemeClr>
                  </a:glow>
                  <a:outerShdw algn="ctr" rotWithShape="0">
                    <a:srgbClr val="000000">
                      <a:alpha val="0"/>
                    </a:srgbClr>
                  </a:outerShdw>
                  <a:reflection stA="0" endPos="64000" dist="50800" dir="5400000" sy="-100000" algn="bl" rotWithShape="0"/>
                </a:effectLst>
              </a:rPr>
            </a:br>
            <a:r>
              <a:rPr lang="en-US" sz="4800" dirty="0" smtClean="0">
                <a:effectLst>
                  <a:glow rad="457200">
                    <a:schemeClr val="bg1">
                      <a:alpha val="40000"/>
                    </a:schemeClr>
                  </a:glow>
                  <a:outerShdw algn="ctr" rotWithShape="0">
                    <a:srgbClr val="000000">
                      <a:alpha val="0"/>
                    </a:srgbClr>
                  </a:outerShdw>
                  <a:reflection stA="0" endPos="64000" dist="50800" dir="5400000" sy="-100000" algn="bl" rotWithShape="0"/>
                </a:effectLst>
              </a:rPr>
              <a:t>Mobile and Wireless Networking Group </a:t>
            </a:r>
            <a:r>
              <a:rPr lang="en-US" sz="4800" dirty="0" smtClean="0">
                <a:effectLst>
                  <a:glow rad="457200">
                    <a:schemeClr val="bg1">
                      <a:alpha val="40000"/>
                    </a:schemeClr>
                  </a:glow>
                  <a:outerShdw algn="ctr" rotWithShape="0">
                    <a:srgbClr val="000000">
                      <a:alpha val="0"/>
                    </a:srgbClr>
                  </a:outerShdw>
                  <a:reflection stA="0" endPos="64000" dist="50800" dir="5400000" sy="-100000" algn="bl" rotWithShape="0"/>
                </a:effectLst>
              </a:rPr>
              <a:t>Lab</a:t>
            </a:r>
            <a:endParaRPr lang="en-US" sz="4800" dirty="0">
              <a:effectLst>
                <a:glow rad="457200">
                  <a:schemeClr val="bg1">
                    <a:alpha val="40000"/>
                  </a:schemeClr>
                </a:glow>
                <a:outerShdw algn="ctr" rotWithShape="0">
                  <a:srgbClr val="000000">
                    <a:alpha val="0"/>
                  </a:srgbClr>
                </a:outerShdw>
                <a:reflection stA="0" endPos="64000" dist="508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105400"/>
            <a:ext cx="6705600" cy="658617"/>
          </a:xfrm>
        </p:spPr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Eyuphan</a:t>
            </a:r>
            <a:r>
              <a:rPr lang="en-US" dirty="0" smtClean="0"/>
              <a:t> </a:t>
            </a:r>
            <a:r>
              <a:rPr lang="en-US" dirty="0" smtClean="0"/>
              <a:t>Bulut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867400"/>
            <a:ext cx="2286000" cy="8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28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37" y="2112841"/>
            <a:ext cx="1575354" cy="1529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Wireless </a:t>
            </a:r>
            <a:r>
              <a:rPr lang="en-US" dirty="0" smtClean="0">
                <a:solidFill>
                  <a:srgbClr val="002060"/>
                </a:solidFill>
              </a:rPr>
              <a:t>Power Transfer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390900" cy="1904999"/>
          </a:xfrm>
        </p:spPr>
        <p:txBody>
          <a:bodyPr>
            <a:normAutofit/>
          </a:bodyPr>
          <a:lstStyle/>
          <a:p>
            <a:r>
              <a:rPr lang="en-US" dirty="0" smtClean="0"/>
              <a:t>Recent breakthroughs 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sz="2200" dirty="0" smtClean="0"/>
              <a:t>90</a:t>
            </a:r>
            <a:r>
              <a:rPr lang="en-US" sz="2200" dirty="0"/>
              <a:t>% efficiency </a:t>
            </a:r>
            <a:r>
              <a:rPr lang="en-US" sz="2200" dirty="0" smtClean="0"/>
              <a:t>in </a:t>
            </a:r>
            <a:r>
              <a:rPr lang="en-US" sz="2200" dirty="0" smtClean="0"/>
              <a:t>2m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sp>
        <p:nvSpPr>
          <p:cNvPr id="7" name="AutoShape 6" descr="data:image/jpeg;base64,/9j/4AAQSkZJRgABAQAAAQABAAD/2wCEAAkGBxASEhUUExQWEhUUFxYUGBUSFBMUFRYYFxYXFxUVHRYYHCgiGRolHRQVJDEiJSkrLi4uFyAzODMtNygtLisBCgoKDg0OGxAQGzcmICQtLDQ0Ny0sLCwtLywsLSwsLCw0NC80LCwwLCwsLCwsLCwvNCw0LywsLCwsLCwsLCwsLP/AABEIAJ8BPgMBEQACEQEDEQH/xAAbAAEAAwEBAQEAAAAAAAAAAAAABAUGAwIBB//EAEEQAAEDAgMFBQQHBgUFAAAAAAEAAgMEEQUSIQYxQXGBEyJRYZEyQlKhBxQjYoKSsTNDU3LR4RWissHxJERUY3P/xAAaAQEAAwEBAQAAAAAAAAAAAAAAAwQFAgEG/8QAOBEAAgECAgYJAwMFAAMBAAAAAAECAxEEIQUSMXGRoSIyQVFhgbHR8BPB4RRCUhUjM2LxcoKiBv/aAAwDAQACEQMRAD8A/ZU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BBxXGaamGaomjhB3B7gHHk3e7oEBhMZ+lyBt20kL53cHS3jYfMMF3u5ENRJt2QMvUfSRi4dmcWxj4fq4DOV3XP+ZSTo1IdeLW9M5jOMtjLfC/pelFhUU7Hj44Hlh/I+4/zBRnRq8M+knDJtHSOgd4TsLR+dt2/NAamkq4pW5opGStPvRva8erSUB2QBAEAQBAEAQBAEAQBAEAQBAEAQBAEAQBAEAQBAEAQBAEAQBAEAQHGtrIoWF8sjImDe+RzWNHVxsgMHj30vYdBdsOeqcOLLMivw+0fv8AwgoDE4l9IGM1jSYgaaEm2anY8aG++YguP8zA1dRjrO10t+w8b89xW0mzxkJe+U1D/eyPzO04OJu/TzstnC6NoSWtOd92zj/wp1cRNOyjbftNBgmFwZspkjphxc5riT1A/wBRC1XTjh4f2ad91v8AvqVtZ1H05cTQHZbP+xcZm7s7DmBPLIAR5h1gq/6/VX9xWfc/+v0JPoX6uZnsW2Way/aNja7S7Q9jJdeJYDc/NPo4XEZ6m3tSa5q3Ma9Wn2lBUYE0AlshaP8A2WIHUWVWtoeCTlGdt+z7EkMXLY1wK+GlnY4vizAi32kLnMv4Wd3SeizXgK/7Y6y71s8r2v5XLH14drtvLzD9vsVp9DOZBwbVs7T/ADGzz1cqkoyjlJW3q3qSpp7DWYZ9L3CopTf4qd4N/E5JLW/MV4emqw36QcLm/wC4bCd2WoBh18Mzu6ehQGmhka8ZmOD2nUOaQ4HqNEB6QBAEAQBAEAQBAEAQBAEAQBAEAQBAEAQBAEAQBAEB8c4AEkgAbyTYDmTuQGM2g+lLCqW47b6y/wCClyyeslwwevRAfnONfTJiE9xSRNpmbs5HayDzL3dxvoealhRqTzisuXHYcynGO1mddhFbV/bVE7p73IcJDUFvM3IjHkBZalDRDmryqJd1s/ZPyKs8Yk8okzAMJrmE/VY43vH71lPHLI2wNwHTXDCbm9lFiNFyoLpyXH7f9O6eNhLLtNPT4lVRteypkqu0cWgEOjpXMbl7wDBEQe+XWvoRbzCko6DdRazmrdlulx2LgJaQ1VZRfnlwIOE7P081SXSySRxe2JO8ZHkalrpBdrDu7wtv4KricBWwnS1l5Oz4beFySniKdV2s/NX57DSR4XC4gMrGxtPsRVJE9ydT332ubfC7qvKOOrw/dff3b8nxOZ0oSeUbLf27syur6GopX62Lney2nce2eOJbCCXka8CVqR0rBq1WPoyr+nd+g/UrartmuIfGafW16hjmud5tabB1/G/RWKeNVd2ptLft8l+fI5lRcM5J+Wzj83kl2BxuyuFQHvF/2lrXvplYQd/CzWnxXro5607373ZrhbVVvDiwpZWVvT88TvDtFVUjCzPEWE6tIY4E66AOzB2/g7guMTCCtUrW33cXwfue05Pqw9ymnxhk5sGxxjiZG2Bv4MBy/MWvuKijjqdZaiaS/wB/su3zfE6dGUM3/wDPz0R2o9maeVkju0DMgze0A5976MYO6QLa23ab0qaOw9kkm7vati+y8MhHEVM81l3/AC5VT4U6IFzZWgbj2ndB8idQeVlUxOivpR1lUVv9suf4JaeK1nZx4EKjxKSM3jLojcnNTvfASfG8ZAPULIeRbNLhn0mYlE9rM31u5/ZyR55XN8A6LKb294g8l6k27I5lKMVeTsvE/bMKrhPEyTKWFwBcxxBLHe8wkaEg6XC6nCUHqyOKNaFaGvB3XsSlwShAEAQBAEAQBAEAQBAEAQBAEAQBAEAQH0BAZvaDbvDKO4mqWF43xRHtZL+Ba32d49qyA/Ncc+nCZ5yUFNb7847R/SNhsDzJXcKc5u0VfdmeSko5tmIxSpxWuderqH2/hucQ1vKFtmjrrotbD6DxFTOfRXFlKpj6cclmzvSbMsY0PMb5BpZz2uLNdwGlteq2MPovB0pWb1peLXp7lSpiq01dZLw9zQUOGnu9o2WGN2jHine5pPgALXFrnu33bldnWjFWpWbXZrJWXzvsQxptvpXV/Bs7SbMSAl0JZK7Ql1LJllHHvMFng/dIKpurhp9eLg32u8b+aye8m1Kq2O/Pl2E6Daetj+zlDZg3QtlZ2MoOl++xtgfG7D0WfiNBRqvXp1H5u64rs4k9HGfSi46i4Z8yNW46Z32c36uwne8GVg36l8bSQPwDmuFh6uFj1XvX4+9im8NCpV+rrZ77Jel+ZYnbCjYcsLPr8mgzfV4GCwsAQ9hBaLfEQRYXCy6kITes3n4NvjfI1YOolb1VvQg1GP1E0x7raNgsCWB003H9+Wkgae6Ba2hKrOLjtLKsyfh8tNAczKh8bnAh7yQ9zyLm7nOOdxPDfyXF79X09mWoxofuv5SXo4ltFtlSuAHbAtdv7WJ4BJAFrZbEb94XK19ZppeT9yOTTWXNex0kwyimaDGyFubQGjmEWp8InWZfm1WaeNrUurJr055FaVGMtqM1XbJSxODuzllaCSXSRXkI/wDq24PkLAKKdX6r1pO78bnUVqZIkR4rhsbIhLSlrmF1zNCxz3X9m0jC1pJ09oEC2gRQ1s9b7fOJ66lnZR9H84GIrcQLnXjDYgL27JojGpva4AL7eLtV7TnOnnCTW5sTSn1lfyIc07nuAcXSvO5oBe4+QaP9l1OpUqyvNtv58yOLQpx7kXtDspK4Zql/1Zh9xhDpz+oZ8+itUcDOWcsjJxOmKcMqSu+Xu/mZdU8sMAyU0QjzWBdbNK88Lu3n5rTp0KdJZGHVr1sQ+m7+iP0vZWSOnpmsllZ2hLnvGcOLS63dNr6gAX87rMxMKlWprRi7bjfwVbD4eioSqK/bnf0LX/G6b+IPR/8ARQ/pa38fQtfr8N/P19j03F6Y/vWjmcv6rz9NW/iz1Y/DP9688vUkRVUbvZex38rmn9Co5U5x2pryJoVqU+pJPc0zsuCU+IAgCAIAgCAIAgCAIAgCAICqxzaSioxepqI4TvDXOGc8ox3j6ID812h+nOBt20cDpTuElR3GcwxpzEcy1AfneJ7b4piL8klWIWH3Gv7CLkcuruRJUlKn9SVrpb8iGtW+lHW1W9yuScO2NgbYyOdKfAdxny1PqFsUtG045zd+S9z5+vpmrLKmtXm/YvhgtPYARtjI3OjvG8dW6nrdXY0ow6is/DL0+5m/ra97uV9+a5/Y9T0dRawe2oHAVLbSdJmC/QhS06tWm8ndcPTo8vMsx0lGWVWPms+Tz5+R5gxGWndcOmo/N5MkBPjnbdoH8wuup1sPVVq8F5q3PZzW40KFZS/wz8vw8+TL3D9vJgbytbLvHaxEteRz+HjZpao6mhaclejKy7nmvni9Ysxx0k7TXD57GVqqljXOffI3MSC42IudNbnXqVrOUadNfUa+xUV5SeqRpK6R1yxjn/ekOW/iQHHM75X8VWlXm4/2YX35LyWTfLeSKEU+nL7/ADmeqQQvcBPK7+QtyDpGSMw37y5QdGf+SV5dz6K4dvnckV49VWXes3x7ORqqrBMKI0ncSG91wZZ17XaA1rQ5o4au0UEqVSpZTor0st9/QkUoxzjN/PAzTqlzCWwyOmsbZHgSDfeznggt8bFx6qnXwVO9qLbl3bUvPK3nn4E9OvLbNZcORIbUubYPiIGl+xOYW43bx/Kd29VK2ja0VeUL7s/ySxxFN7HxJIlonADu3J1yEsAO+5aQSOuXes90M8nmWFPI4Yg2E2L5ns4gHIWnhoYi650UcozjtPVZkBuPyxPzU0ksVuPaOLT4911738/HcmXce3ZW4hiEk0maaSSeV27MXSPPk1vAeQ0RR7EctpK7Lai2WmcM9S8Uke/LoZiP0Z8z5K7SwU5ZyyRkYjTFOD1aK1ny/PkWP+I0tI3LTRiMuH7R4L5pOQ9p49G+BU31qNHo0ld/OPkV1g8TieniZase78bF55knZ3BqyueZMzYo26F0ri55JGgyt0A8gOAuVz9apTkp1XuS+W9SdYahVpulh4rsvJ/L+iN5huyNPFvfJI7iRZnzFyByKjnjqj2ZEtPRVKK6Tb5L3LNmD0w/ch385e//AFEqB4iq/wBxajgqEVZRR6/wim/8eP8AIF59ep/JnX6Sh/BcD47B6b+CB/KXt/Qr1Yiqv3HjwdB/tRxfs/THd2rOUhd8n3UixtVdpBPReGl2c/e55GDSN/ZVL2+Txp1yFv6Lv9YpdeCZF/THHOlUa839mjoJ8Si4R1A+6Rm9DlPzKXw09q1fnmHHH0tjUvn/AK/c6Q7WRh2WaN8LvBwI+TrH0ujwd1enK4Wk9R6taDXzxs+Fy6pq6KT2HtPlexHMHUKtOlOHWRepYmlV6kk/XhtJCjJwgCAIAgCAIAgCA/JfpT2hxNzzFRueyBoLXup9Jy8Eh2u/JuAy66G/BWpYOqoKaV7ozY6Vw7rSpSlZp2z2P4z8PqIZC4kkvdfvXJz38w7W6qmks8zgwgEXFwDqL2v5X4IBK4EkgZRwFybdSgJdBi08P7ORzR8N7t/KdFNSxFSl1X7FavhKNbrxv68TS0u2Yf2bJg6ENvnkpxmc8nQXY9wDQBf2ePou547EvZL7EdLReDi+lC/m2WeB7QhxlDpWZGG7XzODX5dbA2b3ibDhx3qSGk60I2ktZkNXQOGrT1oPURe4bifbMa5jX3cCcttbdOHorL0nG2Uc/F2XH/hnf0KWs059FdybbX/ivyeKfZ/tjL3GscwglzHdiQSL2NgWnQg95vXeq6xk8PU1pSd2tkOrnyb47zUpYOVajq0bJJ2vUu5ZdluxcPBFHTYQ+3asHa3uQZiBLb7rgS0jwtl37lco6YpU5a046z731lxuuFjn9HXlG0rLc3qvx2J8bl9Q7RQRtEVXRxhuneymGW9iARLmLXnXx1stL61Os9elWcW+yWzd3cLkEXboOCdu7b7lLW18criIIS5h3B7g6MeZeWgOv90FWlVdSOpFa/ja0ed7+VznVUXdvV9fm+xOoNiK2Zl9WhwDmx52xseNT3WSG7m2B1JANlRmqUejOo90buK8Ht81yRYjrvNR47X8+M8wmelcWPgjeWXaWZQADuP2ZNuocrcdf6aUVeP+nR5P3InbWz2/7Z817Ex21UTIshbGwi9w+O7jfiI3t0Om8KCpVoQk51JteDun7tEkY1GrRj6NGWxDGRLoyMW+N4Bd08Fk43SSrdGEFve3y7i1Rwzhm3w2FeXgEXu5x0AF3OPkANSsrNssuyVy+oNmJ5Bmnd9Vj8DYzEctzOtz5K7RwM55yyXMx8TpqlT6NLpPl+fIuaGalprNpmBpd+9f3nyWFzZx1cOXdV2j+nhP6cNvztMzE08bWp/WrZR7tnL3IuIVBlBaHOubd4HUWIO88lNWcZQcO/uK+HvRmqnd3nnDsIAN7XJ3uJJcebjqVFSoRhsR1isfOr1n7H6HshCGMI8Xa9B/dU9IZSivA1dAtypTl/t6L8m2ggbZZ5uncRhAfcgQHzswgPhiCA8GnCA5upvBAcKinzDK9oe3wcA4ehXqbi7o5lGMlaSuikqdmoifs3Ph8Wiz2dA72ehVuGNqR258jPraKo1HdZc1zNYqZpBAEAQBAEAQBAfQgPy7aWkfTTuDh3Huc9juBBN7X+IXsR1X0OExEalNd6PiNJ4CdKtKXY3dFJX0FNUD7WNrjwdueOTxqpauHp1esvcqYfF4nDf45Zd21cDNYnsMTrDIHj4Jt/SVv+4WbV0a1nTfE3cN/wDoYvKvG3itnDb6mQxLBpITaRrojw7QXaeUg0KzqlKdN2krG/QxFKutalJPd8uV0sLm7xbz4eq4Jj3RiPOO0LgziWAF3zQHXEmQB/2Dnvb4vaBytxI5gICbhO0tVT2DX5mj3X6i3gDvHqp6GIlRuo7HtTKmJwdPEWcm01sadmi9w3aqJ8uebNEbmxF3M1vvI1vqBqCLBQVXrzckrXLdBOnTjBtuy2vay/bOx4AikDgXZ2iN5Lbi4sRwvcnwuNRxUNvAmcm1a5Ip5Qbse0EnfuP9juK9TazRDKKeTRxfhURJyXiNr3iNmnXjGbtv0C3dGYqpO8L2a7tnmtnoYWk9bDWnHNN2s8+D2+WZxqdoKmia1pqSWA3axj3NdrpfsSS0jXXW3kr9XFUqbvXhF37VlLh97nODrTr5QTXOPH7WM/i211RUOLgTc+++xeRwsNzR5BUK2lmo6mHjqrn84mnDCK+tUd2VVje7yS52693OcTwA3lZMpSm7yd2W0lFZbDRYbsxPIM0p+rR/eAMrh5N3N66+SuUcBUnnLJczGxem6NLo0unLw2cfY0VDT09MPsGWcd8j+9IfxH9BYeS1aWHp0uqj57EYnEYp/wB2WXcskQMWmkksGuF73OZucWsfdOm83100UWLj9SOonYu6PqRw03UlG+WW880ODm5cbucd73klx8r+HkFHRwyhsQxekpVcpPLu+fcuYKFrfP8ARW400jJnXciypYh0C9k7IjprWlmarZmkcWlxGjnEjlpr8lh4uqqlTo7ErH22isNKhh7T2tt7r2tyRrYm2Cqmke0AQBAEAQBACEBzdECgOiAIAgCAIAgCAIAgOVVTRytLJGte072uFx/yvYycXdHMoxkrSV0Y/Fdgme1TSGM/w5LuZyD/AGm9brQpaQnHKeZkYjQ1KedPIyVdTVFMbTMLNbBws5juThp03rTpYqnU2M+fxWjatHrLI8Oq2Fpz5ctruzWLbDfcHRTS1Ws9hRjTqRktS9/DaUlVstSTNzwO7LNxiIfEfwE29CFQqYClUWtB23Zo1qOmsVh5alda1u/KXzejK4rsjPHc5O0b8cGvrEdR0WfVwVWnna68Dew2l8NXy1tV9zy57DPOpHe6Q/loRzadVUNMjoD6gJcbZYS2Vrg0ggtdHI0uBGoPdPl/VAnYvRtvVvcDMRMbAF2VrJCBuu5os4+ZCQjBPpK632PKjnJdF2e6/sc8Q2rmf3Yh2QPvE53nqdB0Ct/qVBWox1fHayisE6jTxEta3ZsS+eJVNpyTmeTd3F13OcT4DeSqrbbuy8koqy2GnwnZWd4Dn/8ATM+KQXlcPJnu9fQq5RwNSpm8kY+L01Qo9GHTl4bOPsaTDqelp79g0OeNHSPOeS/hf3eQstShRo03aO1cfwYOKrYvEpSrXUXsSVl+eYqKsk8XHwU0ppEMKKS7kfGUUj/a7o8OK4tKXgeutCHVzZOgo2M3D1XUYJFadaciRddkVrkvD8NmmPcYSPiOjfXj0VKrjqcMlm/D3NfDaFxFbOfRXjt4e9jXYVsk1tjKc5+Hc3049Vl1sVUq5PJeB9HhNGYfDZxV5d7+3YjTxRBu4KuaB7QBAEAQBAEAQBAEAQBAEAQBAEAQBAEAQFfXzkIDFbaHNBY7s4/Qq3gv8nkZel21QTXevufnk8b2gj2mkEEHcQd4Wk9ZK21GDCUJNPYyppKXsHh8EjotQXRv1Y4cRm5X335qrCmqc9am7eD2M0p4n69N068VLua2rxt7WNnFXA8VrqaZ81Kg0ccQwymqNZGAn4x3Xj8Q1PW6iq4alV6yJ8PjcThsoSy7nmvm4zWJ7HP1MbhMODJe6/kJBoetlnVdGSWdN33m9htPU5ZVo28VmuG31MpXYU6N2VwdE7g2UaHk8aFZ06coO0lY26VanWjrU3deBDkpnt3tPMC49QuCU6NpDveezHnvPJu9AajBtk5n94j6uz+JKM0hH3Y/d62VyjgalTN5IyMXpmhQ6MelLuWzzftc1WH0FNTaxNzScZZDmeeR4dLLWo4WnS2LPvPncTjMTisqjtHuWz8+ZXVtfNLI6NkbpCDYAksiAsDmcRq7W4yggaa3VTETr1Kjp08l87fY1MFRwWGoKtVau/Pl7kygwWQd6WS5tlswBrWtvfK1o0aOW+ylw2E+lm3mynj9L/qLKMcl3lrDTsZ7It+vqrailsMiVSU+sz2SvZSUVdiEJTlqxV34Fjh+Czzey3K34naeg3n5LPq6QhHKCv6G5htBVZ51nqru2v2XzI1eF7JRMsX/AGjvvbvyrNq4ipV6z9j6HDYGhh/8cc+/a/m6xpIoGtFgLKEtnRAEAQBAEAQBAEAQBAEAQBAEAQBAEAQBAEAQEKtp7oDI7VUjjA7S9rO9Dr8rqahU+nUTewq42g69FwW3s3owsEReQ0WubnUho0BO86cFtOSSufIRpylLV7eBFkpmu4LxxTPY1ZRIUlG5nsOt5KLVceqyzGtGa6SOMk0t75nxuAsHMIc38UZ0d+vmjqSve7T8PYljTha1k13PJ+TWa+ZE+hxaW4a9rXA/vIza380btRzBIVinXne0lfxXsU62Ep2coNp9z+zWXGxbOkY9pa4BzTva4Ag9CrD1ZqzzKUVOnLWi7PwKx+y1G43AdH45JHAdASbdFUlgKDd7W8zQjpnGQVr33r/hJosOpKY5ooxn+N5L3dC7d0su6eFpUneKzIK+NxWJWrUll3LI+z1ZceJJ3Af0UzkRwoqKOsFA92rzlHwjf1PBeWb2nE68Y5RzLCKFrBZosF0VJTlN3kfT4cTwGp9FxUqwpq8nYmw+Gq15atON388izoNn55d47MeervTgs2rpHsprzfsfQ4XQHbXl5L39uJq8K2YijsSMzvidqf7dFnVKk6jvN3N+jh6VCOrTjZfPNl9HCBuXBMdEAQBAEAQBAEAQBAEAQBAEAQBAEAQBAEAQBAEAQBAcJqZrt4QGG2h2HNy+ntrqYzoOh4clZoYmVPJ5oz8Zo6GI6Syl39+/3MZNTvjdlkaWO8HC3p4rSp14VOqz5zE4KtR60cu9Zo6/VGuGvqu5XIaVitq8Oc3dqPQqNstJEDsl5Y91iREHDcVLGTRFLVe07B0vhfqP91JrMjtT7zvDTSO9o5R5an+gXauyKVWEermWdNA1nsjmd5PVSJJbCpUnKe0lRAuNmguPg3X/AI6qCriadLrPPmWMNo3EYnOEcu95L8+Vy4odnpX+2co8G6n14LNq6QnLKGXqfRYXQNGnnVes+C93y3GowzAI49zQD47yeqoNuTuzbhGMI6sVZeBcxwgLw6OiAIAgCAIAgCAIAgCAIAgCAIAgCAIAgCAIAgCAIAgCAIAgCAjVlDFKMsjGvHg4AoDOVmxEB1iLoj903H5TcKWNepHYyrUwWHqZygvLL0KOu2OnG6QOH3mWPqCpljJrakU56HpPqya4MpZdk6gH3T1P9FIsau2PMhehn2T5fk8DZep+Fv5v7Lr9dH+PM5ehpfz5HePZqo8Gj8X9l7/UF2R5nP8AQ29tTl+SZFs5Jxe0cgT+pXD0jPsSXMlhoKiutJvgvcs6LZlp9rM/noPQKvPFVZ7ZfYvUdHYalnGCv45+ppqDB2MAAAA8ALKAulrHCAgOiAIAgCAIAgCAIAgCAIAgCAIAgCAIAgCAIAgCAIAgCAIAgCAIAgCAID45oKAjyUbTwQEV+HoDx9RQHaLDxxQEyOEBAdEAQBAEAQBAEAQBAEAQBAEAQBAEAQBAEAQBAEAQBAEAQBAEAQBAEAQBAEAQBAEAsgCAIAgCAIAgCAIAgCAIAgCAIAgCAIAgCAIAgCAIAgCAIAgCAIAgCAIAgCAIAgCAIAgCAIAgCAIAgCAIAgCAIAgCAIAgCAIAgCAIAgCA+oAgCAIAgCAIAgCAIAgCAIAgCAIAgCAIAgCAIAgCAIAgCAIAgCAIAgCAIAgCAIAgCA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7" y="1585681"/>
            <a:ext cx="3352800" cy="298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5981700" y="552260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57700" y="5522601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99300" y="552260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20100" y="5522601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53100" y="590360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charger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48100" y="5903601"/>
            <a:ext cx="1537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Stable </a:t>
            </a:r>
          </a:p>
          <a:p>
            <a:pPr algn="ctr"/>
            <a:r>
              <a:rPr lang="en-US" dirty="0" smtClean="0"/>
              <a:t>Sensor node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38900" y="5661146"/>
            <a:ext cx="381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914900" y="5668076"/>
            <a:ext cx="83820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500937" y="5675001"/>
            <a:ext cx="76200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24353" y="4971094"/>
            <a:ext cx="297658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Collaborative mobile charging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6417" y="3718846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UAV energy transfer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9" y="3557588"/>
            <a:ext cx="2168307" cy="17104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396" y="5295900"/>
            <a:ext cx="2082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80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73" y="1675014"/>
            <a:ext cx="3327400" cy="94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Opportunistic D2D Energy Sharing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600201"/>
            <a:ext cx="7366000" cy="2529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Understanding charging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characteristics</a:t>
            </a:r>
          </a:p>
          <a:p>
            <a:r>
              <a:rPr lang="en-US" dirty="0" smtClean="0"/>
              <a:t>Modeling Market? Buy/Sell</a:t>
            </a:r>
          </a:p>
          <a:p>
            <a:r>
              <a:rPr lang="en-US" dirty="0" smtClean="0"/>
              <a:t>Who will share who to </a:t>
            </a:r>
          </a:p>
          <a:p>
            <a:pPr marL="0" indent="0">
              <a:buNone/>
            </a:pPr>
            <a:r>
              <a:rPr lang="en-US" dirty="0" smtClean="0"/>
              <a:t>    maximize saving?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08" y="3108007"/>
            <a:ext cx="614907" cy="104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17" y="3067048"/>
            <a:ext cx="682129" cy="11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708" y="1555321"/>
            <a:ext cx="2168586" cy="1415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45" y="4966862"/>
            <a:ext cx="2496569" cy="1730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4774" y="4926772"/>
            <a:ext cx="2548652" cy="187247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474314" y="3573976"/>
            <a:ext cx="462687" cy="1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086" y="4899383"/>
            <a:ext cx="2552315" cy="19272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054" y="3070546"/>
            <a:ext cx="2995054" cy="147788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419657" y="458635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www.sigmobile.org</a:t>
            </a:r>
            <a:r>
              <a:rPr lang="en-US" sz="1100" dirty="0"/>
              <a:t>/</a:t>
            </a:r>
            <a:r>
              <a:rPr lang="en-US" sz="1100" dirty="0" err="1"/>
              <a:t>mobicom</a:t>
            </a:r>
            <a:r>
              <a:rPr lang="en-US" sz="1100" dirty="0"/>
              <a:t>/2015/papers/p2-shiA.pdf</a:t>
            </a:r>
          </a:p>
        </p:txBody>
      </p:sp>
    </p:spTree>
    <p:extLst>
      <p:ext uri="{BB962C8B-B14F-4D97-AF65-F5344CB8AC3E}">
        <p14:creationId xmlns:p14="http://schemas.microsoft.com/office/powerpoint/2010/main" val="9421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4150"/>
            <a:ext cx="8229600" cy="4525963"/>
          </a:xfrm>
        </p:spPr>
        <p:txBody>
          <a:bodyPr/>
          <a:lstStyle/>
          <a:p>
            <a:r>
              <a:rPr lang="en-US" dirty="0" smtClean="0"/>
              <a:t>Last items of puzzle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72" y="2256600"/>
            <a:ext cx="6218819" cy="4125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191450">
            <a:off x="2134596" y="4916543"/>
            <a:ext cx="1388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Se</a:t>
            </a:r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curit</a:t>
            </a:r>
            <a:r>
              <a:rPr lang="en-US" sz="2800" b="1" dirty="0" smtClean="0">
                <a:solidFill>
                  <a:srgbClr val="FF0000"/>
                </a:solidFill>
              </a:rPr>
              <a:t>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191450">
            <a:off x="5315893" y="3638990"/>
            <a:ext cx="140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Privacy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191450">
            <a:off x="5074885" y="4880399"/>
            <a:ext cx="1118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Trust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0191450">
            <a:off x="4230218" y="2781500"/>
            <a:ext cx="26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Routing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191450">
            <a:off x="2626337" y="5588058"/>
            <a:ext cx="26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Energy Transfer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0191450">
            <a:off x="2382824" y="2577858"/>
            <a:ext cx="268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Offloading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0191450">
            <a:off x="1802055" y="4017984"/>
            <a:ext cx="13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Sensing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0191450">
            <a:off x="5793256" y="2432456"/>
            <a:ext cx="162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Computing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0191450">
            <a:off x="6044078" y="5670165"/>
            <a:ext cx="139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Sensing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Interests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2</a:t>
            </a:fld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" y="1443038"/>
            <a:ext cx="854172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301138" y="1443038"/>
            <a:ext cx="8541724" cy="482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3394276"/>
            <a:ext cx="3263900" cy="875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Mobile</a:t>
            </a:r>
            <a:r>
              <a:rPr lang="en-US" sz="2800" dirty="0" smtClean="0">
                <a:solidFill>
                  <a:srgbClr val="FFFA88"/>
                </a:solidFill>
              </a:rPr>
              <a:t> Sensing </a:t>
            </a:r>
            <a:r>
              <a:rPr lang="en-US" sz="2800" dirty="0" smtClean="0">
                <a:solidFill>
                  <a:schemeClr val="bg1"/>
                </a:solidFill>
              </a:rPr>
              <a:t>and</a:t>
            </a:r>
            <a:r>
              <a:rPr lang="en-US" sz="2800" dirty="0" smtClean="0">
                <a:solidFill>
                  <a:srgbClr val="FFFA88"/>
                </a:solidFill>
              </a:rPr>
              <a:t> Computing</a:t>
            </a:r>
            <a:endParaRPr lang="en-US" sz="2800" dirty="0">
              <a:solidFill>
                <a:srgbClr val="FFFA8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0050" y="2089251"/>
            <a:ext cx="3263900" cy="87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Mobile to Mobile </a:t>
            </a:r>
          </a:p>
          <a:p>
            <a:pPr algn="ctr"/>
            <a:r>
              <a:rPr lang="en-US" sz="2800" dirty="0" smtClean="0">
                <a:solidFill>
                  <a:srgbClr val="FFFA88"/>
                </a:solidFill>
              </a:rPr>
              <a:t>Interactions</a:t>
            </a:r>
            <a:endParaRPr lang="en-US" sz="2800" dirty="0">
              <a:solidFill>
                <a:srgbClr val="FFFA8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10001"/>
            <a:ext cx="8763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http://simlab.essie.ufl.edu/images/sensor2small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38" y="4847139"/>
            <a:ext cx="987912" cy="7409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940050" y="4833739"/>
            <a:ext cx="32639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Mobile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smtClean="0">
                <a:solidFill>
                  <a:srgbClr val="FFFA88"/>
                </a:solidFill>
              </a:rPr>
              <a:t>Security</a:t>
            </a:r>
            <a:endParaRPr lang="en-US" sz="2800" dirty="0">
              <a:solidFill>
                <a:srgbClr val="FFFA8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3000" y="3405389"/>
            <a:ext cx="3263900" cy="875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Mobile (</a:t>
            </a:r>
            <a:r>
              <a:rPr lang="en-US" sz="2800" dirty="0" smtClean="0">
                <a:solidFill>
                  <a:srgbClr val="FFFA88"/>
                </a:solidFill>
              </a:rPr>
              <a:t>Cellular</a:t>
            </a:r>
            <a:r>
              <a:rPr lang="en-US" sz="2800" dirty="0" smtClean="0">
                <a:solidFill>
                  <a:schemeClr val="bg1"/>
                </a:solidFill>
              </a:rPr>
              <a:t>) Packet Core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7" name="Picture 2" descr="http://www.iyogi.net/mac/images/airport_express_base_station_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906" y="1462389"/>
            <a:ext cx="895994" cy="11899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350" y="4813492"/>
            <a:ext cx="920201" cy="12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301138" y="1443038"/>
            <a:ext cx="8541724" cy="4826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199" y="1443038"/>
            <a:ext cx="2209801" cy="4253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Domains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198" y="2042446"/>
            <a:ext cx="6781800" cy="1206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 hoc and </a:t>
            </a:r>
            <a:r>
              <a:rPr lang="en-US" sz="2400" dirty="0" smtClean="0"/>
              <a:t>sensor networks (DTNs)</a:t>
            </a:r>
            <a:endParaRPr lang="en-US" sz="2400" dirty="0"/>
          </a:p>
          <a:p>
            <a:pPr algn="ctr"/>
            <a:r>
              <a:rPr lang="en-US" sz="2400" dirty="0"/>
              <a:t>Mobile social networks (smartphones-humans</a:t>
            </a:r>
            <a:r>
              <a:rPr lang="en-US" sz="2400" dirty="0" smtClean="0"/>
              <a:t>)</a:t>
            </a:r>
          </a:p>
          <a:p>
            <a:pPr algn="ctr"/>
            <a:r>
              <a:rPr lang="en-US" sz="2400" dirty="0" smtClean="0"/>
              <a:t>Cellular networks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505199" y="3505019"/>
            <a:ext cx="2209801" cy="42534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Problems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31898" y="4073071"/>
            <a:ext cx="6781800" cy="2257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Efficient Routing Algorithms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Understanding Mobility, pairwise relations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Privacy, Trust </a:t>
            </a:r>
            <a:r>
              <a:rPr lang="en-US" sz="2400" dirty="0" smtClean="0"/>
              <a:t>Management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Crowd-Sourcing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Cellular </a:t>
            </a:r>
            <a:r>
              <a:rPr lang="en-US" sz="2400" dirty="0"/>
              <a:t>Network Offloading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Opportunistic Wireless Energy Transfer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54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29" y="5117205"/>
            <a:ext cx="1824966" cy="174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Efficient Routing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Opportunistic, sparse, delay-tolerant</a:t>
            </a:r>
          </a:p>
          <a:p>
            <a:r>
              <a:rPr lang="en-US" dirty="0" smtClean="0"/>
              <a:t>Disaster, infrastructure-less scenarios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3" y="3028625"/>
            <a:ext cx="6161760" cy="220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65357" y="5670550"/>
            <a:ext cx="4572000" cy="304800"/>
            <a:chOff x="3120" y="2496"/>
            <a:chExt cx="2544" cy="96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>
              <a:off x="3120" y="2592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3360" y="2496"/>
              <a:ext cx="240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984" y="2496"/>
              <a:ext cx="472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577" y="2496"/>
              <a:ext cx="127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5040" y="2496"/>
              <a:ext cx="357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764107" y="6203950"/>
            <a:ext cx="1263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Inter-meeting</a:t>
            </a:r>
          </a:p>
        </p:txBody>
      </p:sp>
      <p:sp>
        <p:nvSpPr>
          <p:cNvPr id="15" name="AutoShape 12"/>
          <p:cNvSpPr>
            <a:spLocks/>
          </p:cNvSpPr>
          <p:nvPr/>
        </p:nvSpPr>
        <p:spPr bwMode="auto">
          <a:xfrm rot="5400000">
            <a:off x="3058723" y="5861050"/>
            <a:ext cx="304800" cy="609600"/>
          </a:xfrm>
          <a:prstGeom prst="rightBrace">
            <a:avLst>
              <a:gd name="adj1" fmla="val 13889"/>
              <a:gd name="adj2" fmla="val 4861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386157" y="5695950"/>
            <a:ext cx="13462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Meeting</a:t>
            </a:r>
            <a:r>
              <a:rPr lang="en-US" sz="1400" dirty="0"/>
              <a:t> (contact) </a:t>
            </a:r>
          </a:p>
          <a:p>
            <a:pPr algn="ctr"/>
            <a:r>
              <a:rPr lang="en-US" sz="1400" dirty="0"/>
              <a:t>duration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8252" y="5644358"/>
            <a:ext cx="2032505" cy="4874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Correlated Node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Mobility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0667" y="3342038"/>
            <a:ext cx="2032505" cy="586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Social/Friendship Relations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7322" y="3352800"/>
            <a:ext cx="1566011" cy="5866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Forward/Copy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Message?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37322" y="4379058"/>
            <a:ext cx="1566011" cy="5866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Full or partial message?</a:t>
            </a:r>
          </a:p>
        </p:txBody>
      </p:sp>
    </p:spTree>
    <p:extLst>
      <p:ext uri="{BB962C8B-B14F-4D97-AF65-F5344CB8AC3E}">
        <p14:creationId xmlns:p14="http://schemas.microsoft.com/office/powerpoint/2010/main" val="17942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Mobile </a:t>
            </a:r>
            <a:r>
              <a:rPr lang="en-US" dirty="0" smtClean="0">
                <a:solidFill>
                  <a:srgbClr val="002060"/>
                </a:solidFill>
              </a:rPr>
              <a:t>Sensing and Computing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51800" cy="17904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Crowd-Sourcing</a:t>
            </a:r>
          </a:p>
          <a:p>
            <a:pPr lvl="1"/>
            <a:r>
              <a:rPr lang="en-US" dirty="0" smtClean="0"/>
              <a:t>Optimization of </a:t>
            </a:r>
            <a:r>
              <a:rPr lang="en-US" dirty="0"/>
              <a:t>d</a:t>
            </a:r>
            <a:r>
              <a:rPr lang="en-US" dirty="0" smtClean="0"/>
              <a:t>ata collection </a:t>
            </a:r>
            <a:r>
              <a:rPr lang="en-US" dirty="0" smtClean="0"/>
              <a:t>p</a:t>
            </a:r>
            <a:r>
              <a:rPr lang="en-US" dirty="0" smtClean="0"/>
              <a:t>rocess</a:t>
            </a:r>
          </a:p>
          <a:p>
            <a:pPr lvl="1"/>
            <a:r>
              <a:rPr lang="en-US" dirty="0" smtClean="0"/>
              <a:t>Filtering of data (camera orientation etc.)</a:t>
            </a:r>
            <a:endParaRPr lang="en-US" dirty="0" smtClean="0"/>
          </a:p>
          <a:p>
            <a:pPr lvl="1"/>
            <a:r>
              <a:rPr lang="en-US" dirty="0" smtClean="0"/>
              <a:t>Incentive mechanisms</a:t>
            </a:r>
          </a:p>
          <a:p>
            <a:pPr lvl="1"/>
            <a:r>
              <a:rPr lang="en-US" dirty="0"/>
              <a:t>Apps utilizing smartphone sensors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507725"/>
            <a:ext cx="3886200" cy="27074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6431753"/>
            <a:ext cx="652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www.cs.ucy.ac.cy</a:t>
            </a:r>
            <a:r>
              <a:rPr lang="en-US" sz="1200" dirty="0"/>
              <a:t>/~</a:t>
            </a:r>
            <a:r>
              <a:rPr lang="en-US" sz="1200" dirty="0" err="1"/>
              <a:t>dzeina</a:t>
            </a:r>
            <a:r>
              <a:rPr lang="en-US" sz="1200" dirty="0"/>
              <a:t>/papers/ic12-crowdsourcing.pdf</a:t>
            </a:r>
          </a:p>
        </p:txBody>
      </p:sp>
      <p:pic>
        <p:nvPicPr>
          <p:cNvPr id="10" name="Picture 2" descr="http://www.wilsoncenter.org/sites/default/files/styles/main-image-max-width-500/public/hirescellphoto.jpg?itok=RrBevF4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60604"/>
            <a:ext cx="985278" cy="1477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5212394"/>
            <a:ext cx="4255518" cy="114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78" y="3557485"/>
            <a:ext cx="2685022" cy="150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4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Participatory or Crowd Sensing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03168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Promoting </a:t>
            </a:r>
            <a:r>
              <a:rPr lang="en-US" dirty="0" smtClean="0"/>
              <a:t>participation</a:t>
            </a:r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 smtClean="0"/>
              <a:t>pricing</a:t>
            </a:r>
          </a:p>
          <a:p>
            <a:r>
              <a:rPr lang="en-US" dirty="0" smtClean="0"/>
              <a:t>Social </a:t>
            </a:r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Privacy preservation</a:t>
            </a:r>
          </a:p>
          <a:p>
            <a:pPr lvl="1"/>
            <a:r>
              <a:rPr lang="en-US" dirty="0" smtClean="0"/>
              <a:t>Power </a:t>
            </a:r>
            <a:r>
              <a:rPr lang="en-US" dirty="0" smtClean="0"/>
              <a:t>consideration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Recruitment </a:t>
            </a:r>
            <a:endParaRPr lang="en-US" dirty="0" smtClean="0"/>
          </a:p>
          <a:p>
            <a:pPr lvl="1"/>
            <a:r>
              <a:rPr lang="en-US" dirty="0" smtClean="0"/>
              <a:t>Incentive </a:t>
            </a:r>
            <a:r>
              <a:rPr lang="en-US" dirty="0"/>
              <a:t>mechanism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Anonymizing data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08" y="2260599"/>
            <a:ext cx="4869778" cy="420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holzbh\AppData\Local\Microsoft\Windows\Temporary Internet Files\Content.IE5\98TL0H09\MC90043261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231" y="1765698"/>
            <a:ext cx="66357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:\Users\holzbh\AppData\Local\Microsoft\Windows\Temporary Internet Files\Content.IE5\98TL0H09\MC90043261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477" y="2366962"/>
            <a:ext cx="661988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holzbh\AppData\Local\Microsoft\Windows\Temporary Internet Files\Content.IE5\98TL0H09\MC90043261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44" y="4962525"/>
            <a:ext cx="66357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:\Users\holzbh\AppData\Local\Microsoft\Windows\Temporary Internet Files\Content.IE5\98TL0H09\MC90043261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66" y="5488782"/>
            <a:ext cx="661988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7263266" y="5103019"/>
            <a:ext cx="45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altLang="en-US" b="1">
                <a:solidFill>
                  <a:srgbClr val="006600"/>
                </a:solidFill>
              </a:rPr>
              <a:t>$$</a:t>
            </a: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7707419" y="1398191"/>
            <a:ext cx="457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altLang="en-US" b="1">
                <a:solidFill>
                  <a:srgbClr val="006600"/>
                </a:solidFill>
              </a:rPr>
              <a:t>$</a:t>
            </a: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8540402" y="1981199"/>
            <a:ext cx="560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altLang="en-US" b="1">
                <a:solidFill>
                  <a:srgbClr val="006600"/>
                </a:solidFill>
              </a:rPr>
              <a:t>$$$</a:t>
            </a: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4686119" y="4572000"/>
            <a:ext cx="5461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altLang="en-US" b="1">
                <a:solidFill>
                  <a:srgbClr val="006600"/>
                </a:solidFill>
              </a:rPr>
              <a:t>$$$</a:t>
            </a:r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707419" y="1402953"/>
            <a:ext cx="457200" cy="1216025"/>
          </a:xfrm>
          <a:prstGeom prst="ellipse">
            <a:avLst/>
          </a:prstGeom>
          <a:noFill/>
          <a:ln w="158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" name="Oval 24"/>
          <p:cNvSpPr>
            <a:spLocks noChangeArrowheads="1"/>
          </p:cNvSpPr>
          <p:nvPr/>
        </p:nvSpPr>
        <p:spPr bwMode="auto">
          <a:xfrm>
            <a:off x="7245238" y="5128418"/>
            <a:ext cx="457200" cy="1216025"/>
          </a:xfrm>
          <a:prstGeom prst="ellipse">
            <a:avLst/>
          </a:prstGeom>
          <a:noFill/>
          <a:ln w="15875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" name="Oval 25"/>
          <p:cNvSpPr>
            <a:spLocks noChangeArrowheads="1"/>
          </p:cNvSpPr>
          <p:nvPr/>
        </p:nvSpPr>
        <p:spPr bwMode="auto">
          <a:xfrm>
            <a:off x="4544831" y="4530725"/>
            <a:ext cx="800100" cy="1144587"/>
          </a:xfrm>
          <a:prstGeom prst="ellipse">
            <a:avLst/>
          </a:prstGeom>
          <a:noFill/>
          <a:ln w="158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2" name="Rectangle 21"/>
          <p:cNvSpPr/>
          <p:nvPr/>
        </p:nvSpPr>
        <p:spPr>
          <a:xfrm>
            <a:off x="5768910" y="1706324"/>
            <a:ext cx="169835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Reverse Auction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16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isco-vn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9024"/>
            <a:ext cx="3804100" cy="225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Mobile (3G/4G) Systems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15" y="4324977"/>
            <a:ext cx="5089575" cy="20313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5050"/>
                </a:solidFill>
              </a:rPr>
              <a:t>How to offload?</a:t>
            </a:r>
            <a:endParaRPr lang="en-US" sz="4000" dirty="0" smtClean="0">
              <a:solidFill>
                <a:srgbClr val="FF5050"/>
              </a:solidFill>
            </a:endParaRPr>
          </a:p>
          <a:p>
            <a:pPr marL="0" indent="0" algn="ctr">
              <a:buNone/>
            </a:pPr>
            <a:endParaRPr lang="en-US" sz="700" dirty="0" smtClean="0"/>
          </a:p>
          <a:p>
            <a:pPr marL="0" indent="0" algn="ctr">
              <a:buNone/>
            </a:pPr>
            <a:r>
              <a:rPr lang="en-US" sz="2800" dirty="0" smtClean="0"/>
              <a:t>Deploying </a:t>
            </a:r>
            <a:r>
              <a:rPr lang="en-US" sz="2800" dirty="0"/>
              <a:t>new </a:t>
            </a:r>
            <a:r>
              <a:rPr lang="en-US" sz="2800" dirty="0" err="1" smtClean="0"/>
              <a:t>WiFi</a:t>
            </a:r>
            <a:r>
              <a:rPr lang="en-US" sz="2800" dirty="0" smtClean="0"/>
              <a:t> APs </a:t>
            </a:r>
          </a:p>
          <a:p>
            <a:pPr marL="0" indent="0" algn="ctr">
              <a:buNone/>
            </a:pPr>
            <a:r>
              <a:rPr lang="en-US" sz="2800" dirty="0" smtClean="0"/>
              <a:t>Recruiting third-party APs</a:t>
            </a:r>
            <a:endParaRPr lang="en-US" sz="2800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sp>
        <p:nvSpPr>
          <p:cNvPr id="8" name="Arc 7"/>
          <p:cNvSpPr/>
          <p:nvPr/>
        </p:nvSpPr>
        <p:spPr>
          <a:xfrm rot="5925859">
            <a:off x="-903111" y="-583277"/>
            <a:ext cx="4252542" cy="3422684"/>
          </a:xfrm>
          <a:prstGeom prst="arc">
            <a:avLst>
              <a:gd name="adj1" fmla="val 17241468"/>
              <a:gd name="adj2" fmla="val 0"/>
            </a:avLst>
          </a:prstGeom>
          <a:ln w="3810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1449747"/>
            <a:ext cx="2362200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18X growth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90" y="1539525"/>
            <a:ext cx="3728967" cy="241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48199"/>
            <a:ext cx="1697750" cy="15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62" y="4648199"/>
            <a:ext cx="1519418" cy="151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11180" y="6105793"/>
            <a:ext cx="100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[Wigle.net]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1790" y="6105792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[Skyhook]</a:t>
            </a:r>
            <a:endParaRPr lang="en-US" sz="1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17217" y="4305299"/>
            <a:ext cx="2110876" cy="342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red</a:t>
            </a:r>
            <a:r>
              <a:rPr lang="en-US" sz="1200" dirty="0" smtClean="0"/>
              <a:t>= encrypted, </a:t>
            </a:r>
            <a:r>
              <a:rPr lang="en-US" sz="1200" dirty="0" smtClean="0">
                <a:solidFill>
                  <a:srgbClr val="00B050"/>
                </a:solidFill>
              </a:rPr>
              <a:t>green</a:t>
            </a:r>
            <a:r>
              <a:rPr lang="en-US" sz="1200" dirty="0" smtClean="0"/>
              <a:t> = </a:t>
            </a:r>
            <a:r>
              <a:rPr lang="en-US" sz="1200" dirty="0" smtClean="0"/>
              <a:t>free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14155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Enhancing </a:t>
            </a:r>
            <a:r>
              <a:rPr lang="en-US" dirty="0" smtClean="0">
                <a:solidFill>
                  <a:srgbClr val="002060"/>
                </a:solidFill>
              </a:rPr>
              <a:t>Offloading </a:t>
            </a:r>
            <a:r>
              <a:rPr lang="en-US" dirty="0" smtClean="0">
                <a:solidFill>
                  <a:srgbClr val="002060"/>
                </a:solidFill>
              </a:rPr>
              <a:t>via MSNs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2794" cy="11429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Delay tolerant traffic can be offloaded via </a:t>
            </a:r>
            <a:r>
              <a:rPr lang="en-US" dirty="0" err="1" smtClean="0"/>
              <a:t>WiFi</a:t>
            </a:r>
            <a:r>
              <a:rPr lang="en-US" dirty="0" smtClean="0"/>
              <a:t> APs</a:t>
            </a:r>
          </a:p>
          <a:p>
            <a:r>
              <a:rPr lang="en-US" dirty="0" smtClean="0"/>
              <a:t>MSN routing could extend AP ranges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371600" y="2909270"/>
            <a:ext cx="5334000" cy="1926757"/>
          </a:xfrm>
          <a:prstGeom prst="ellips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1664" y="3829050"/>
            <a:ext cx="809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Connector 10"/>
          <p:cNvCxnSpPr/>
          <p:nvPr/>
        </p:nvCxnSpPr>
        <p:spPr>
          <a:xfrm flipV="1">
            <a:off x="3152264" y="3600450"/>
            <a:ext cx="1219200" cy="457200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ttp://cdn2.staztic.com/logos/wifi-hotspot-wifi-tethering-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0564" y="6057106"/>
            <a:ext cx="381000" cy="381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762780" y="5809340"/>
            <a:ext cx="667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WiFi</a:t>
            </a:r>
            <a:r>
              <a:rPr lang="en-US" sz="1200" dirty="0" smtClean="0"/>
              <a:t> AP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20469305">
            <a:off x="3108984" y="3631830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Cellular connection</a:t>
            </a:r>
            <a:endParaRPr lang="en-US" sz="1000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6464" y="5048250"/>
            <a:ext cx="809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1439" y="4972050"/>
            <a:ext cx="8096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Arrow Connector 17"/>
          <p:cNvCxnSpPr/>
          <p:nvPr/>
        </p:nvCxnSpPr>
        <p:spPr>
          <a:xfrm>
            <a:off x="4457980" y="5731347"/>
            <a:ext cx="304800" cy="22860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2197" y="6463090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Data downloaded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28464" y="5505450"/>
            <a:ext cx="990600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 flipH="1">
            <a:off x="2326367" y="4755754"/>
            <a:ext cx="609601" cy="127793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52264" y="550545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Connectivity occurs by time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6534" y="4617945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Connectivity occurs by time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09264" y="367665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6" name="Arc 25"/>
          <p:cNvSpPr/>
          <p:nvPr/>
        </p:nvSpPr>
        <p:spPr>
          <a:xfrm rot="10461883">
            <a:off x="1589575" y="3836383"/>
            <a:ext cx="3375537" cy="2482136"/>
          </a:xfrm>
          <a:prstGeom prst="arc">
            <a:avLst>
              <a:gd name="adj1" fmla="val 15227780"/>
              <a:gd name="adj2" fmla="val 87892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4801394" y="4052270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3794" y="4204670"/>
            <a:ext cx="2286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239794" y="3823670"/>
            <a:ext cx="762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Cellular Network </a:t>
            </a:r>
            <a:r>
              <a:rPr lang="en-US" sz="1200" dirty="0" smtClean="0"/>
              <a:t>Core</a:t>
            </a:r>
            <a:endParaRPr lang="en-US" sz="12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976662" y="3459361"/>
            <a:ext cx="409514" cy="3643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311346" y="3082003"/>
            <a:ext cx="609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Server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561772" y="3976976"/>
            <a:ext cx="129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Wired connection</a:t>
            </a:r>
            <a:endParaRPr lang="en-US" sz="1200" dirty="0"/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6866965" y="5257006"/>
            <a:ext cx="1676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333565" y="5863032"/>
            <a:ext cx="129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Wired connection</a:t>
            </a:r>
            <a:endParaRPr lang="en-US" sz="1200" dirty="0"/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7096359" y="5409406"/>
            <a:ext cx="167560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>
            <a:off x="5114365" y="6323806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73717">
            <a:off x="7871532" y="5191467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Data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85864" y="6102375"/>
            <a:ext cx="2420567" cy="753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91192" y="5624674"/>
            <a:ext cx="865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MSN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routing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" name="Picture 2" descr="http://www.iyogi.net/mac/images/airport_express_base_station_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64" y="2632389"/>
            <a:ext cx="975407" cy="1295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1952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isco_Arial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Cisco_Arial</Template>
  <TotalTime>7729</TotalTime>
  <Words>376</Words>
  <Application>Microsoft Macintosh PowerPoint</Application>
  <PresentationFormat>On-screen Show (4:3)</PresentationFormat>
  <Paragraphs>126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Ciscolight</vt:lpstr>
      <vt:lpstr>MS PGothic</vt:lpstr>
      <vt:lpstr>Arial</vt:lpstr>
      <vt:lpstr>Cisco_Arial</vt:lpstr>
      <vt:lpstr>Cisco_Arial_dark</vt:lpstr>
      <vt:lpstr>Office Theme</vt:lpstr>
      <vt:lpstr> Mobile and Wireless Networking Group Lab</vt:lpstr>
      <vt:lpstr>Research Interests</vt:lpstr>
      <vt:lpstr>Research Interests</vt:lpstr>
      <vt:lpstr>Research Interests</vt:lpstr>
      <vt:lpstr>Efficient Routing Algorithms</vt:lpstr>
      <vt:lpstr>Mobile Sensing and Computing</vt:lpstr>
      <vt:lpstr>Participatory or Crowd Sensing</vt:lpstr>
      <vt:lpstr>Mobile (3G/4G) Systems</vt:lpstr>
      <vt:lpstr>Enhancing Offloading via MSNs</vt:lpstr>
      <vt:lpstr>Wireless Power Transfer</vt:lpstr>
      <vt:lpstr>Opportunistic D2D Energy Sharing</vt:lpstr>
      <vt:lpstr>Mobile Security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Routing Efficient and Utilizing the power of Mobile Social Networks</dc:title>
  <dc:creator>Eyuphan Bulut (ebulut)</dc:creator>
  <cp:lastModifiedBy>Microsoft Office User</cp:lastModifiedBy>
  <cp:revision>165</cp:revision>
  <dcterms:created xsi:type="dcterms:W3CDTF">2014-03-01T18:57:54Z</dcterms:created>
  <dcterms:modified xsi:type="dcterms:W3CDTF">2016-03-25T21:54:37Z</dcterms:modified>
</cp:coreProperties>
</file>